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  <p:sldMasterId id="2147483663" r:id="rId2"/>
  </p:sldMasterIdLst>
  <p:notesMasterIdLst>
    <p:notesMasterId r:id="rId25"/>
  </p:notesMasterIdLst>
  <p:sldIdLst>
    <p:sldId id="256" r:id="rId3"/>
    <p:sldId id="257" r:id="rId4"/>
    <p:sldId id="273" r:id="rId5"/>
    <p:sldId id="272" r:id="rId6"/>
    <p:sldId id="274" r:id="rId7"/>
    <p:sldId id="275" r:id="rId8"/>
    <p:sldId id="270" r:id="rId9"/>
    <p:sldId id="276" r:id="rId10"/>
    <p:sldId id="277" r:id="rId11"/>
    <p:sldId id="278" r:id="rId12"/>
    <p:sldId id="282" r:id="rId13"/>
    <p:sldId id="283" r:id="rId14"/>
    <p:sldId id="297" r:id="rId15"/>
    <p:sldId id="291" r:id="rId16"/>
    <p:sldId id="279" r:id="rId17"/>
    <p:sldId id="296" r:id="rId18"/>
    <p:sldId id="292" r:id="rId19"/>
    <p:sldId id="293" r:id="rId20"/>
    <p:sldId id="280" r:id="rId21"/>
    <p:sldId id="285" r:id="rId22"/>
    <p:sldId id="286" r:id="rId23"/>
    <p:sldId id="298" r:id="rId2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EEF3F8"/>
    <a:srgbClr val="ECF1F8"/>
    <a:srgbClr val="7D47CD"/>
    <a:srgbClr val="004D00"/>
    <a:srgbClr val="0000FF"/>
    <a:srgbClr val="FF5050"/>
    <a:srgbClr val="FF8B8B"/>
    <a:srgbClr val="FF7F7F"/>
    <a:srgbClr val="7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474" autoAdjust="0"/>
  </p:normalViewPr>
  <p:slideViewPr>
    <p:cSldViewPr>
      <p:cViewPr varScale="1">
        <p:scale>
          <a:sx n="71" d="100"/>
          <a:sy n="71" d="100"/>
        </p:scale>
        <p:origin x="149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E0DBD-496F-40AC-9B46-D30A05D5F092}" type="datetimeFigureOut">
              <a:rPr lang="de-DE" smtClean="0"/>
              <a:pPr/>
              <a:t>03.12.2020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21401-0887-4458-9501-6E87BE48585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52764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e.wikipedia.org/wiki/Heartbeat_(Informatik)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1401-0887-4458-9501-6E87BE48585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032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Alternativ zu Folie 10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1401-0887-4458-9501-6E87BE485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34551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1401-0887-4458-9501-6E87BE485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7144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1401-0887-4458-9501-6E87BE48585F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30910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1401-0887-4458-9501-6E87BE485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7346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1401-0887-4458-9501-6E87BE48585F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48255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1401-0887-4458-9501-6E87BE48585F}" type="slidenum">
              <a:rPr lang="de-DE" smtClean="0"/>
              <a:pPr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30581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1401-0887-4458-9501-6E87BE48585F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18223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Aufgaben 1 und 2 für alle</a:t>
            </a:r>
          </a:p>
          <a:p>
            <a:r>
              <a:rPr lang="de-DE" dirty="0"/>
              <a:t>Aufgabe 3 optional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1401-0887-4458-9501-6E87BE485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03850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>
                <a:hlinkClick r:id="rId3"/>
              </a:rPr>
              <a:t>Ein </a:t>
            </a:r>
            <a:r>
              <a:rPr lang="de-DE" b="1" dirty="0" err="1">
                <a:hlinkClick r:id="rId3"/>
              </a:rPr>
              <a:t>Heartbeat</a:t>
            </a:r>
            <a:r>
              <a:rPr lang="de-DE" dirty="0">
                <a:hlinkClick r:id="rId3"/>
              </a:rPr>
              <a:t> ist eine Netzwerkverbindung zwischen zwei Rechnern in einem Cluster, um sich gegenseitig darüber zu benachrichtigen, dass sie betriebsbereit sind und ihre Aufgaben noch erfüllen können, also „am Leben“ sind.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1401-0887-4458-9501-6E87BE48585F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24042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1401-0887-4458-9501-6E87BE48585F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5551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1401-0887-4458-9501-6E87BE48585F}" type="slidenum">
              <a:rPr lang="de-DE" smtClean="0"/>
              <a:pPr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66480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21401-0887-4458-9501-6E87BE48585F}" type="slidenum">
              <a:rPr lang="de-DE" smtClean="0"/>
              <a:pPr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70702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1401-0887-4458-9501-6E87BE485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0953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Zertifizierung IT-Sicherheit: https://binsec-academy.com/de/courses/p/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Bachelor IT-Security: https://www.telekom.com/de/karriere/schueler/schueler-jobsuche/jobangebot/bachelor-of-science-in-it-security-m-w-d-_124304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1401-0887-4458-9501-6E87BE485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3554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1401-0887-4458-9501-6E87BE485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195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B21401-0887-4458-9501-6E87BE48585F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8287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5C76-3479-40B9-890A-C16D394FF8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002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11. November 2013</a:t>
            </a:r>
            <a:endParaRPr lang="de-DE" dirty="0"/>
          </a:p>
        </p:txBody>
      </p:sp>
      <p:sp>
        <p:nvSpPr>
          <p:cNvPr id="9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TU Berlin, Fakultät IV</a:t>
            </a:r>
            <a:endParaRPr lang="de-DE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57224" y="1600200"/>
            <a:ext cx="385765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857752" y="1600200"/>
            <a:ext cx="38290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5C76-3479-40B9-890A-C16D394FF8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002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11. November 2013</a:t>
            </a:r>
            <a:endParaRPr lang="de-DE" dirty="0"/>
          </a:p>
        </p:txBody>
      </p:sp>
      <p:sp>
        <p:nvSpPr>
          <p:cNvPr id="10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TU Berlin, Fakultät IV</a:t>
            </a:r>
            <a:endParaRPr lang="de-DE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7224" y="1535113"/>
            <a:ext cx="385765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57224" y="2174875"/>
            <a:ext cx="385765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857752" y="1535113"/>
            <a:ext cx="382904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857752" y="2174875"/>
            <a:ext cx="382904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5C76-3479-40B9-890A-C16D394FF8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002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11. November 2013</a:t>
            </a:r>
            <a:endParaRPr lang="de-DE" dirty="0"/>
          </a:p>
        </p:txBody>
      </p:sp>
      <p:sp>
        <p:nvSpPr>
          <p:cNvPr id="12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TU Berlin, Fakultät IV</a:t>
            </a:r>
            <a:endParaRPr lang="de-DE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965C76-3479-40B9-890A-C16D394FF8D7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002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11. November 2013</a:t>
            </a:r>
            <a:endParaRPr lang="de-DE" dirty="0"/>
          </a:p>
        </p:txBody>
      </p:sp>
      <p:sp>
        <p:nvSpPr>
          <p:cNvPr id="8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TU Berlin, Fakultät IV</a:t>
            </a:r>
            <a:endParaRPr lang="de-DE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feld 8"/>
          <p:cNvSpPr txBox="1"/>
          <p:nvPr userDrawn="1"/>
        </p:nvSpPr>
        <p:spPr>
          <a:xfrm>
            <a:off x="2786050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3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0023"/>
            <a:ext cx="2133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11. November 2013</a:t>
            </a:r>
            <a:endParaRPr lang="de-DE" dirty="0"/>
          </a:p>
        </p:txBody>
      </p:sp>
      <p:sp>
        <p:nvSpPr>
          <p:cNvPr id="4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 b="1"/>
            </a:lvl1pPr>
          </a:lstStyle>
          <a:p>
            <a:r>
              <a:rPr lang="de-DE"/>
              <a:t>TU Berlin, Fakultät IV</a:t>
            </a:r>
            <a:endParaRPr lang="de-DE" dirty="0"/>
          </a:p>
        </p:txBody>
      </p:sp>
      <p:sp>
        <p:nvSpPr>
          <p:cNvPr id="5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32965C76-3479-40B9-890A-C16D394FF8D7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D:\Benutzer\Lazova\Documents\Kremena - persönlicher Odner\2. Referentin Schul- und Nachwuchsmarketing\Öffentlichkeitsarbeit\Logoentwicklung\header_h190_120427.gi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120640"/>
            <a:ext cx="9144000" cy="1737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57628"/>
            <a:ext cx="6400800" cy="1209668"/>
          </a:xfrm>
        </p:spPr>
        <p:txBody>
          <a:bodyPr>
            <a:normAutofit/>
          </a:bodyPr>
          <a:lstStyle>
            <a:lvl1pPr marL="0" indent="0" algn="ctr">
              <a:buNone/>
              <a:defRPr sz="3600" b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Projekttitel</a:t>
            </a:r>
          </a:p>
        </p:txBody>
      </p:sp>
      <p:pic>
        <p:nvPicPr>
          <p:cNvPr id="7" name="Grafik 9" descr="TU-Himmel Kopie.jp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 userDrawn="1"/>
        </p:nvSpPr>
        <p:spPr>
          <a:xfrm>
            <a:off x="2786050" y="38576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15" name="Inhaltsplatzhalter 2"/>
          <p:cNvSpPr>
            <a:spLocks noGrp="1"/>
          </p:cNvSpPr>
          <p:nvPr>
            <p:ph idx="10" hasCustomPrompt="1"/>
          </p:nvPr>
        </p:nvSpPr>
        <p:spPr>
          <a:xfrm>
            <a:off x="642910" y="1857364"/>
            <a:ext cx="7858180" cy="1785950"/>
          </a:xfrm>
        </p:spPr>
        <p:txBody>
          <a:bodyPr>
            <a:normAutofit/>
          </a:bodyPr>
          <a:lstStyle>
            <a:lvl1pPr algn="ctr">
              <a:buNone/>
              <a:defRPr sz="60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5pPr>
              <a:buNone/>
              <a:defRPr/>
            </a:lvl5pPr>
          </a:lstStyle>
          <a:p>
            <a:pPr lvl="0"/>
            <a:r>
              <a:rPr lang="de-DE" dirty="0"/>
              <a:t>Titel</a:t>
            </a:r>
          </a:p>
        </p:txBody>
      </p:sp>
    </p:spTree>
  </p:cSld>
  <p:clrMapOvr>
    <a:masterClrMapping/>
  </p:clrMapOvr>
  <p:hf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142975" y="4406900"/>
            <a:ext cx="7000925" cy="1362075"/>
          </a:xfrm>
        </p:spPr>
        <p:txBody>
          <a:bodyPr anchor="t"/>
          <a:lstStyle>
            <a:lvl1pPr algn="l">
              <a:defRPr sz="4000" b="1" cap="all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de-DE" dirty="0"/>
              <a:t>Subsection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1142975" y="2906713"/>
            <a:ext cx="7000925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Subheading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5400000" flipH="1">
            <a:off x="-2548800" y="3318366"/>
            <a:ext cx="6089144" cy="1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7224" y="1600200"/>
            <a:ext cx="78295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11. November 2013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DE"/>
              <a:t>TU Berlin, Fakultät IV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fld id="{32965C76-3479-40B9-890A-C16D394FF8D7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6946" y="5857892"/>
            <a:ext cx="6089144" cy="10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57224" y="1600200"/>
            <a:ext cx="7829576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rgbClr val="C00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C0000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C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C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C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C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security.wildau.biz/videos/Post-Quantum_Kryptologin.mp4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bilder.tibs.at/node/24316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s://creativecommons.org/licenses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s://creativecommons.org/licenses/by-sa/2.0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/3.0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nc-nd/2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07504" y="1916832"/>
            <a:ext cx="8640960" cy="1209668"/>
          </a:xfrm>
        </p:spPr>
        <p:txBody>
          <a:bodyPr>
            <a:noAutofit/>
          </a:bodyPr>
          <a:lstStyle/>
          <a:p>
            <a:r>
              <a:rPr lang="de-DE" sz="6600" dirty="0"/>
              <a:t>Hacking als Beruf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D34B5BEC-19CE-4CBA-84AA-51C3B3631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4941168"/>
            <a:ext cx="4118294" cy="78959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de-DE" dirty="0"/>
              <a:t>Was genau machen sie?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AE275C-0477-443B-A515-3CD1FB690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576" y="980728"/>
            <a:ext cx="8388424" cy="5832648"/>
          </a:xfrm>
        </p:spPr>
        <p:txBody>
          <a:bodyPr>
            <a:normAutofit fontScale="62500" lnSpcReduction="20000"/>
          </a:bodyPr>
          <a:lstStyle/>
          <a:p>
            <a:r>
              <a:rPr lang="de-DE" dirty="0"/>
              <a:t>Netzwerke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konfigurieren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Netzwerk-Sicherheit diagnostizieren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Angriffe abwehren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Angriffe dokumentieren (Forensik),                                                                             als Beweis vor Gericht</a:t>
            </a: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Datenschutz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D.-Maßnahmen umsetzen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Daten-Management (Big Data, Data Mining)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Datenbanksysteme verwalten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Daten wiederherstellen</a:t>
            </a: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Sicherheitslücken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aufspüren und vermitteln (visualisieren, reproduzieren)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schließen (</a:t>
            </a:r>
            <a:r>
              <a:rPr lang="de-DE" b="1" i="1" dirty="0">
                <a:solidFill>
                  <a:schemeClr val="tx1"/>
                </a:solidFill>
              </a:rPr>
              <a:t>Patches</a:t>
            </a:r>
            <a:r>
              <a:rPr lang="de-DE" dirty="0">
                <a:solidFill>
                  <a:schemeClr val="tx1"/>
                </a:solidFill>
              </a:rPr>
              <a:t> aufspielen, verschicken)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Speicherprozesse identifizieren, Fehler erkennen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IT-Sicherheitsgesetze (BSI-IT Grundschutzkatalog) umsetzen</a:t>
            </a: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Bild: „Technology_12“ von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LearnerWeb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NC ND 2.0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 changes, https://www.flickr.com/photos/65264498@N04/</a:t>
            </a:r>
            <a:endParaRPr lang="de-DE" dirty="0"/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BE3BAE66-2BF2-4934-B349-BB996826E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8144" y="1221857"/>
            <a:ext cx="2850127" cy="260626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53522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de-DE" dirty="0"/>
              <a:t>Was genau machen sie?</a:t>
            </a:r>
          </a:p>
        </p:txBody>
      </p:sp>
      <p:pic>
        <p:nvPicPr>
          <p:cNvPr id="8" name="Grafik 7" descr="Ein Bild, das Text enthält.&#10;&#10;Automatisch generierte Beschreibung">
            <a:extLst>
              <a:ext uri="{FF2B5EF4-FFF2-40B4-BE49-F238E27FC236}">
                <a16:creationId xmlns:a16="http://schemas.microsoft.com/office/drawing/2014/main" id="{006EA53A-B204-4900-B3C4-67016805C3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12"/>
          <a:stretch/>
        </p:blipFill>
        <p:spPr>
          <a:xfrm>
            <a:off x="539552" y="836712"/>
            <a:ext cx="8421772" cy="5616624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756E5706-D04C-4543-B53F-0D48800CDFB0}"/>
              </a:ext>
            </a:extLst>
          </p:cNvPr>
          <p:cNvSpPr txBox="1"/>
          <p:nvPr/>
        </p:nvSpPr>
        <p:spPr>
          <a:xfrm>
            <a:off x="1331640" y="6453336"/>
            <a:ext cx="853203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Bild: „Berufsbild Security Spezialistin“, Projekt Security, TH Wildau, https://security.wildau.biz/de.html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405025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de-DE" dirty="0"/>
              <a:t>Beispiel: FOSSA Bug </a:t>
            </a:r>
            <a:r>
              <a:rPr lang="de-DE" dirty="0" err="1"/>
              <a:t>Bounties</a:t>
            </a:r>
            <a:endParaRPr lang="de-DE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F3EFE0E0-A11E-4E58-90E6-6FD345ECDBA2}"/>
              </a:ext>
            </a:extLst>
          </p:cNvPr>
          <p:cNvSpPr/>
          <p:nvPr/>
        </p:nvSpPr>
        <p:spPr>
          <a:xfrm>
            <a:off x="611560" y="6453336"/>
            <a:ext cx="87129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FOSSA:  Free and Open Source Software Audit. </a:t>
            </a:r>
            <a:r>
              <a:rPr lang="de-DE" sz="1600" dirty="0"/>
              <a:t>https://juliareda.eu/2018/12/eu-fossa-bug-bounties/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DF6C5FE-18E7-47BF-B989-773B0F1305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64704"/>
            <a:ext cx="7056784" cy="553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19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600851A0-1C45-463B-8C1B-61667C2523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124744"/>
            <a:ext cx="8928633" cy="4935899"/>
          </a:xfrm>
          <a:prstGeom prst="rect">
            <a:avLst/>
          </a:prstGeom>
        </p:spPr>
      </p:pic>
      <p:pic>
        <p:nvPicPr>
          <p:cNvPr id="5" name="Grafik 4">
            <a:hlinkClick r:id="rId3"/>
            <a:extLst>
              <a:ext uri="{FF2B5EF4-FFF2-40B4-BE49-F238E27FC236}">
                <a16:creationId xmlns:a16="http://schemas.microsoft.com/office/drawing/2014/main" id="{7BD4864B-B553-4118-A842-A4FA19FA8F2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80"/>
          <a:stretch/>
        </p:blipFill>
        <p:spPr>
          <a:xfrm>
            <a:off x="1414022" y="1411653"/>
            <a:ext cx="6610650" cy="4321604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C9B95B0A-B39C-4400-B16F-4910A2D98A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de-DE" dirty="0"/>
              <a:t>Was genau machen sie?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09636693-F765-4FB9-BDCB-2CD176EB48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1560" y="5949280"/>
            <a:ext cx="8532440" cy="10812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Interview mit Juliane Krämer, TU Darmstadt</a:t>
            </a:r>
          </a:p>
          <a:p>
            <a:pPr marL="0" indent="0">
              <a:buNone/>
            </a:pPr>
            <a:r>
              <a:rPr kumimoji="0" lang="de-DE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Quelle: Projekt Security, TH Wildau, </a:t>
            </a:r>
            <a:r>
              <a:rPr lang="de-DE" sz="1400" dirty="0">
                <a:solidFill>
                  <a:schemeClr val="tx1"/>
                </a:solidFill>
                <a:hlinkClick r:id="rId3"/>
              </a:rPr>
              <a:t>https://security.wildau.biz/videos/Post-Quantum_Kryptologin.mp4</a:t>
            </a:r>
            <a:endParaRPr lang="de-DE" dirty="0"/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7663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02CAD69F-6C7E-4D28-BA1A-C27BCCED2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0032" y="3861048"/>
            <a:ext cx="3816424" cy="2218642"/>
          </a:xfrm>
        </p:spPr>
        <p:txBody>
          <a:bodyPr>
            <a:no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de-DE" sz="2800" b="1" dirty="0"/>
              <a:t> </a:t>
            </a:r>
            <a:r>
              <a:rPr lang="de-DE" sz="2400" dirty="0">
                <a:solidFill>
                  <a:schemeClr val="tx1"/>
                </a:solidFill>
              </a:rPr>
              <a:t>Arbeiten zu zweit: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400" i="1" dirty="0">
                <a:solidFill>
                  <a:schemeClr val="tx1"/>
                </a:solidFill>
              </a:rPr>
              <a:t>White</a:t>
            </a:r>
            <a:r>
              <a:rPr lang="de-DE" sz="2400" dirty="0">
                <a:solidFill>
                  <a:schemeClr val="tx1"/>
                </a:solidFill>
              </a:rPr>
              <a:t> hat sich ein Passwort ausgedacht,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de-DE" sz="2400" i="1" dirty="0">
                <a:solidFill>
                  <a:schemeClr val="tx1"/>
                </a:solidFill>
              </a:rPr>
              <a:t>Black</a:t>
            </a:r>
            <a:r>
              <a:rPr lang="de-DE" sz="2400" dirty="0">
                <a:solidFill>
                  <a:schemeClr val="tx1"/>
                </a:solidFill>
              </a:rPr>
              <a:t> will es knacken</a:t>
            </a:r>
          </a:p>
          <a:p>
            <a:pPr marL="457200" lvl="1" indent="0"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Inhaltsplatzhalter 1">
            <a:extLst>
              <a:ext uri="{FF2B5EF4-FFF2-40B4-BE49-F238E27FC236}">
                <a16:creationId xmlns:a16="http://schemas.microsoft.com/office/drawing/2014/main" id="{ABCE8BC2-69C7-409F-8578-4C58839D378F}"/>
              </a:ext>
            </a:extLst>
          </p:cNvPr>
          <p:cNvSpPr txBox="1">
            <a:spLocks/>
          </p:cNvSpPr>
          <p:nvPr/>
        </p:nvSpPr>
        <p:spPr>
          <a:xfrm>
            <a:off x="1259632" y="1815572"/>
            <a:ext cx="2880320" cy="4839798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de-DE" sz="2800" b="1" dirty="0"/>
              <a:t>          </a:t>
            </a:r>
            <a:r>
              <a:rPr lang="de-DE" sz="2400" b="1" dirty="0"/>
              <a:t>Top 10 </a:t>
            </a:r>
          </a:p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de-DE" sz="2400" b="1" dirty="0"/>
              <a:t>Deutsche Passwörter</a:t>
            </a:r>
            <a:endParaRPr lang="de-DE" sz="2400" dirty="0"/>
          </a:p>
          <a:p>
            <a:pPr marL="914400" lvl="1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123456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12345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123456789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ficken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12345678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hallo123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hallo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de-DE" sz="2400" dirty="0">
                <a:solidFill>
                  <a:schemeClr val="tx1"/>
                </a:solidFill>
              </a:rPr>
              <a:t>123</a:t>
            </a:r>
          </a:p>
          <a:p>
            <a:pPr marL="914400" lvl="1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de-DE" sz="2400" dirty="0" err="1">
                <a:solidFill>
                  <a:schemeClr val="tx1"/>
                </a:solidFill>
              </a:rPr>
              <a:t>passwort</a:t>
            </a:r>
            <a:endParaRPr lang="de-DE" sz="2400" dirty="0">
              <a:solidFill>
                <a:schemeClr val="tx1"/>
              </a:solidFill>
            </a:endParaRPr>
          </a:p>
          <a:p>
            <a:pPr marL="914400" lvl="1" indent="-457200">
              <a:spcBef>
                <a:spcPts val="0"/>
              </a:spcBef>
              <a:buFont typeface="Arial" pitchFamily="34" charset="0"/>
              <a:buAutoNum type="arabicPeriod"/>
            </a:pPr>
            <a:r>
              <a:rPr lang="de-DE" sz="2400" dirty="0" err="1">
                <a:solidFill>
                  <a:schemeClr val="tx1"/>
                </a:solidFill>
              </a:rPr>
              <a:t>master</a:t>
            </a:r>
            <a:endParaRPr lang="de-DE" sz="2400" dirty="0">
              <a:solidFill>
                <a:schemeClr val="tx1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7" name="Inhaltsplatzhalter 1">
            <a:extLst>
              <a:ext uri="{FF2B5EF4-FFF2-40B4-BE49-F238E27FC236}">
                <a16:creationId xmlns:a16="http://schemas.microsoft.com/office/drawing/2014/main" id="{80E0FD5F-DE37-4E63-B2B7-11CCB8100C6F}"/>
              </a:ext>
            </a:extLst>
          </p:cNvPr>
          <p:cNvSpPr txBox="1">
            <a:spLocks/>
          </p:cNvSpPr>
          <p:nvPr/>
        </p:nvSpPr>
        <p:spPr>
          <a:xfrm>
            <a:off x="1043608" y="1163393"/>
            <a:ext cx="7829576" cy="6480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600"/>
              </a:spcAft>
              <a:buFont typeface="Arial" pitchFamily="34" charset="0"/>
              <a:buNone/>
            </a:pPr>
            <a:r>
              <a:rPr lang="de-DE" sz="2800" b="1" dirty="0"/>
              <a:t>   </a:t>
            </a:r>
            <a:r>
              <a:rPr lang="de-DE" dirty="0"/>
              <a:t>Praktischer Teil:       </a:t>
            </a:r>
            <a:r>
              <a:rPr lang="de-DE" sz="2800" dirty="0"/>
              <a:t>Thema Passwortsicherheit</a:t>
            </a:r>
          </a:p>
          <a:p>
            <a:pPr marL="457200" lvl="1" indent="0">
              <a:buFont typeface="Arial" pitchFamily="34" charset="0"/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457200" lvl="1" indent="0">
              <a:buFont typeface="Arial" pitchFamily="34" charset="0"/>
              <a:buNone/>
            </a:pP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23BA95AC-D4FE-4423-81CA-3ECA10B47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de-DE" dirty="0"/>
              <a:t>Was machen wir heute?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E8231CE-69AB-46F5-887A-74A4CFDE08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0072" y="1959927"/>
            <a:ext cx="2762177" cy="14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9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52736"/>
          </a:xfrm>
        </p:spPr>
        <p:txBody>
          <a:bodyPr>
            <a:normAutofit/>
          </a:bodyPr>
          <a:lstStyle/>
          <a:p>
            <a:r>
              <a:rPr lang="de-DE" dirty="0"/>
              <a:t>Was machen wir heute?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AE275C-0477-443B-A515-3CD1FB690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1484784"/>
            <a:ext cx="8208912" cy="583264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de-DE" sz="4000" b="1" dirty="0"/>
              <a:t>Szenario: Passwortsicherheit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White hat sich ein Passwort ausgedacht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Black versucht, dieses Passwort zu knacken</a:t>
            </a: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Stufe 1 (Zu Fuß. </a:t>
            </a:r>
            <a:r>
              <a:rPr lang="de-DE" dirty="0" err="1"/>
              <a:t>Calliope</a:t>
            </a:r>
            <a:r>
              <a:rPr lang="de-DE" dirty="0"/>
              <a:t> als Tresor-Schloss):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Passwort ist eine Folge von Pins, die in der                                                  richtigen Reihenfolge berührt werden müssen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Black probiert so lange, bis es erraten wurde. Wie oft muss Black raten?</a:t>
            </a: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Stufe 2 und 3 (Python-Programme zum Knacken des Passworts)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White hat ein Passwort in geheimer Datei abgespeichert (vierstellig)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Black programmiert ein </a:t>
            </a:r>
            <a:r>
              <a:rPr lang="de-DE" i="1" dirty="0">
                <a:solidFill>
                  <a:schemeClr val="tx1"/>
                </a:solidFill>
              </a:rPr>
              <a:t>Brute-Force</a:t>
            </a:r>
            <a:r>
              <a:rPr lang="de-DE" dirty="0">
                <a:solidFill>
                  <a:schemeClr val="tx1"/>
                </a:solidFill>
              </a:rPr>
              <a:t>-Programm zum Knacken des Passworts. Wie viele Vergleiche braucht es?</a:t>
            </a:r>
          </a:p>
          <a:p>
            <a:pPr lvl="1"/>
            <a:endParaRPr lang="de-DE" dirty="0">
              <a:solidFill>
                <a:schemeClr val="tx1"/>
              </a:solidFill>
            </a:endParaRPr>
          </a:p>
          <a:p>
            <a:r>
              <a:rPr lang="de-DE" dirty="0"/>
              <a:t>Stufe 4 und 5 (Optimierung : Nutzung persönlicher Informationen)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Passwort ist in geheimer Datei abgespeichert (vierstellig)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Black programmiert ein Programm zum Knacken des Passworts, das ein Wörterbuch nutzt und </a:t>
            </a:r>
            <a:r>
              <a:rPr lang="de-DE" dirty="0" err="1">
                <a:solidFill>
                  <a:schemeClr val="tx1"/>
                </a:solidFill>
              </a:rPr>
              <a:t>Social</a:t>
            </a:r>
            <a:r>
              <a:rPr lang="de-DE" dirty="0">
                <a:solidFill>
                  <a:schemeClr val="tx1"/>
                </a:solidFill>
              </a:rPr>
              <a:t>-Media-Daten. Wie viele Vergleiche braucht es?</a:t>
            </a:r>
          </a:p>
          <a:p>
            <a:endParaRPr lang="de-DE" dirty="0"/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3057F0F-3172-498F-8508-CFB85A3A5AD5}"/>
              </a:ext>
            </a:extLst>
          </p:cNvPr>
          <p:cNvSpPr txBox="1">
            <a:spLocks/>
          </p:cNvSpPr>
          <p:nvPr/>
        </p:nvSpPr>
        <p:spPr>
          <a:xfrm>
            <a:off x="-33675" y="827534"/>
            <a:ext cx="9144000" cy="4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tx1"/>
                </a:solidFill>
              </a:rPr>
              <a:t>Arbeiten in Zweier-Teams (Black &amp; White)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B0F14717-FCB3-4517-8DFD-717D775E58A3}"/>
              </a:ext>
            </a:extLst>
          </p:cNvPr>
          <p:cNvSpPr txBox="1"/>
          <p:nvPr/>
        </p:nvSpPr>
        <p:spPr>
          <a:xfrm>
            <a:off x="2262620" y="3509302"/>
            <a:ext cx="45875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679FDBE1-C8FF-475D-A780-27328D5587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100"/>
                    </a14:imgEffect>
                    <a14:imgEffect>
                      <a14:brightnessContrast bright="13000" contrast="2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68144" y="1378748"/>
            <a:ext cx="3015061" cy="19701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207777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12" y="202630"/>
            <a:ext cx="7829576" cy="850106"/>
          </a:xfrm>
        </p:spPr>
        <p:txBody>
          <a:bodyPr/>
          <a:lstStyle/>
          <a:p>
            <a:r>
              <a:rPr lang="de-DE" dirty="0"/>
              <a:t>Der Workshop „Hacken als Beruf“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02CAD69F-6C7E-4D28-BA1A-C27BCCED2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52736"/>
            <a:ext cx="7992888" cy="2952328"/>
          </a:xfrm>
        </p:spPr>
        <p:txBody>
          <a:bodyPr>
            <a:noAutofit/>
          </a:bodyPr>
          <a:lstStyle/>
          <a:p>
            <a:r>
              <a:rPr lang="de-DE" sz="2800" dirty="0"/>
              <a:t>Stufe 1 </a:t>
            </a:r>
          </a:p>
          <a:p>
            <a:pPr marL="457200" lvl="1" indent="0">
              <a:buNone/>
            </a:pPr>
            <a:r>
              <a:rPr lang="de-DE" dirty="0"/>
              <a:t>Zu Fuß:  </a:t>
            </a:r>
            <a:r>
              <a:rPr lang="de-DE" dirty="0" err="1"/>
              <a:t>Calliope</a:t>
            </a:r>
            <a:r>
              <a:rPr lang="de-DE" dirty="0"/>
              <a:t> als Tresor-Schloss</a:t>
            </a:r>
          </a:p>
          <a:p>
            <a:pPr lvl="1"/>
            <a:endParaRPr lang="de-DE" sz="1000" dirty="0">
              <a:solidFill>
                <a:schemeClr val="tx1"/>
              </a:solidFill>
            </a:endParaRPr>
          </a:p>
          <a:p>
            <a:pPr lvl="1"/>
            <a:r>
              <a:rPr lang="de-DE" sz="2400" dirty="0">
                <a:solidFill>
                  <a:schemeClr val="tx1"/>
                </a:solidFill>
              </a:rPr>
              <a:t>Das Passwort ist eine Folge von Pins, die in der richtigen Reihenfolge berührt werden müssen</a:t>
            </a:r>
          </a:p>
          <a:p>
            <a:pPr lvl="1"/>
            <a:r>
              <a:rPr lang="de-DE" sz="2400" dirty="0">
                <a:solidFill>
                  <a:schemeClr val="tx1"/>
                </a:solidFill>
              </a:rPr>
              <a:t>Black probiert so lange, bis es erraten wurde. Wie oft muss Black raten?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82DB5184-9C53-4293-94D8-709552AFC1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3136" y="3944382"/>
            <a:ext cx="3154148" cy="2724978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A8A82529-0C02-402E-A59C-F814A25EE972}"/>
              </a:ext>
            </a:extLst>
          </p:cNvPr>
          <p:cNvSpPr/>
          <p:nvPr/>
        </p:nvSpPr>
        <p:spPr>
          <a:xfrm>
            <a:off x="4191528" y="5105143"/>
            <a:ext cx="97973" cy="1726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DFA8049-E851-4B00-9548-8FF38BDD17D6}"/>
              </a:ext>
            </a:extLst>
          </p:cNvPr>
          <p:cNvSpPr/>
          <p:nvPr/>
        </p:nvSpPr>
        <p:spPr>
          <a:xfrm>
            <a:off x="4373510" y="4713398"/>
            <a:ext cx="97973" cy="1726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7415BF74-8939-4040-A093-BD7CADF6913B}"/>
              </a:ext>
            </a:extLst>
          </p:cNvPr>
          <p:cNvSpPr/>
          <p:nvPr/>
        </p:nvSpPr>
        <p:spPr>
          <a:xfrm>
            <a:off x="4591224" y="5322998"/>
            <a:ext cx="97973" cy="1726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48BAC308-5455-4F85-AAEE-BEA5BCA3FED5}"/>
              </a:ext>
            </a:extLst>
          </p:cNvPr>
          <p:cNvSpPr/>
          <p:nvPr/>
        </p:nvSpPr>
        <p:spPr>
          <a:xfrm>
            <a:off x="4799016" y="5114855"/>
            <a:ext cx="97973" cy="172616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91CCECE-7122-4C48-A632-5A0EED592B12}"/>
              </a:ext>
            </a:extLst>
          </p:cNvPr>
          <p:cNvSpPr txBox="1"/>
          <p:nvPr/>
        </p:nvSpPr>
        <p:spPr>
          <a:xfrm>
            <a:off x="6374692" y="5760869"/>
            <a:ext cx="223126" cy="38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51BEE14D-E95D-4561-BB2A-E2D72DDFFF04}"/>
              </a:ext>
            </a:extLst>
          </p:cNvPr>
          <p:cNvSpPr txBox="1"/>
          <p:nvPr/>
        </p:nvSpPr>
        <p:spPr>
          <a:xfrm>
            <a:off x="6636362" y="5758148"/>
            <a:ext cx="223126" cy="38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0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AE887069-E821-483B-BAE8-CCD52589C6A4}"/>
              </a:ext>
            </a:extLst>
          </p:cNvPr>
          <p:cNvSpPr txBox="1"/>
          <p:nvPr/>
        </p:nvSpPr>
        <p:spPr>
          <a:xfrm>
            <a:off x="6932778" y="5760869"/>
            <a:ext cx="223126" cy="38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3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B53EDB41-C820-41F4-B8A5-404C1EAD9026}"/>
              </a:ext>
            </a:extLst>
          </p:cNvPr>
          <p:cNvSpPr txBox="1"/>
          <p:nvPr/>
        </p:nvSpPr>
        <p:spPr>
          <a:xfrm>
            <a:off x="7229194" y="5758148"/>
            <a:ext cx="223126" cy="38769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400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</a:t>
            </a: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54506E13-B259-4F72-994A-14B2E36D3F96}"/>
              </a:ext>
            </a:extLst>
          </p:cNvPr>
          <p:cNvSpPr/>
          <p:nvPr/>
        </p:nvSpPr>
        <p:spPr>
          <a:xfrm>
            <a:off x="3124729" y="5149851"/>
            <a:ext cx="353992" cy="345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37772CDD-6F11-418F-AA87-6FFEFB5FF780}"/>
              </a:ext>
            </a:extLst>
          </p:cNvPr>
          <p:cNvSpPr/>
          <p:nvPr/>
        </p:nvSpPr>
        <p:spPr>
          <a:xfrm>
            <a:off x="5103310" y="6301967"/>
            <a:ext cx="353992" cy="345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27D2523F-30D4-4133-8442-9876F7ACBE2F}"/>
              </a:ext>
            </a:extLst>
          </p:cNvPr>
          <p:cNvSpPr/>
          <p:nvPr/>
        </p:nvSpPr>
        <p:spPr>
          <a:xfrm>
            <a:off x="5784754" y="5149779"/>
            <a:ext cx="353992" cy="345763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02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7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18" grpId="0" animBg="1"/>
      <p:bldP spid="1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12" y="202630"/>
            <a:ext cx="7829576" cy="850106"/>
          </a:xfrm>
        </p:spPr>
        <p:txBody>
          <a:bodyPr/>
          <a:lstStyle/>
          <a:p>
            <a:r>
              <a:rPr lang="de-DE" dirty="0"/>
              <a:t>Der Workshop „Hacken als Beruf“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02CAD69F-6C7E-4D28-BA1A-C27BCCED2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1052736"/>
            <a:ext cx="8208912" cy="4392612"/>
          </a:xfrm>
        </p:spPr>
        <p:txBody>
          <a:bodyPr>
            <a:noAutofit/>
          </a:bodyPr>
          <a:lstStyle/>
          <a:p>
            <a:r>
              <a:rPr lang="de-DE" sz="2800" dirty="0"/>
              <a:t>Stufe 2 und Stufe 3</a:t>
            </a:r>
          </a:p>
          <a:p>
            <a:pPr marL="0" indent="0">
              <a:buNone/>
            </a:pPr>
            <a:r>
              <a:rPr lang="de-DE" sz="2800" dirty="0"/>
              <a:t>     Programm zum Knacken des Passworts</a:t>
            </a:r>
          </a:p>
          <a:p>
            <a:pPr lvl="1"/>
            <a:r>
              <a:rPr lang="de-DE" sz="2400" dirty="0">
                <a:solidFill>
                  <a:schemeClr val="tx1"/>
                </a:solidFill>
              </a:rPr>
              <a:t>Passwort (4 Zahlen) ist in geheimer Datei abgespeichert </a:t>
            </a:r>
          </a:p>
          <a:p>
            <a:pPr lvl="1"/>
            <a:r>
              <a:rPr lang="de-DE" sz="2400" i="1" dirty="0">
                <a:solidFill>
                  <a:schemeClr val="tx1"/>
                </a:solidFill>
              </a:rPr>
              <a:t>Black</a:t>
            </a:r>
            <a:r>
              <a:rPr lang="de-DE" sz="2400" dirty="0">
                <a:solidFill>
                  <a:schemeClr val="tx1"/>
                </a:solidFill>
              </a:rPr>
              <a:t> programmiert „Brute-Force-Programm“ zum Knacken des Passworts. Wie viele Vergleiche braucht es?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1426862-6D44-484B-8689-FFEDAD820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429000"/>
            <a:ext cx="3240360" cy="32403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5C7D3B6B-1FE8-4777-A38F-221610E2C9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4909217" y="3019777"/>
            <a:ext cx="3240359" cy="3914787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1BB6452B-BD0E-4F33-815B-D3E6ABEF3F66}"/>
              </a:ext>
            </a:extLst>
          </p:cNvPr>
          <p:cNvSpPr txBox="1"/>
          <p:nvPr/>
        </p:nvSpPr>
        <p:spPr>
          <a:xfrm>
            <a:off x="5220072" y="4437112"/>
            <a:ext cx="3024336" cy="86409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zahl in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range</a:t>
            </a: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(9999):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de-DE" sz="20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if</a:t>
            </a:r>
            <a:r>
              <a:rPr lang="de-DE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(check(zahl)):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  <a:r>
              <a:rPr kumimoji="0" lang="de-DE" sz="2000" i="0" u="none" strike="noStrike" kern="1200" cap="none" spc="0" normalizeH="0" baseline="0" noProof="0" dirty="0" err="1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print</a:t>
            </a:r>
            <a:r>
              <a:rPr lang="de-DE" sz="20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(zahl)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20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break</a:t>
            </a:r>
          </a:p>
        </p:txBody>
      </p:sp>
    </p:spTree>
    <p:extLst>
      <p:ext uri="{BB962C8B-B14F-4D97-AF65-F5344CB8AC3E}">
        <p14:creationId xmlns:p14="http://schemas.microsoft.com/office/powerpoint/2010/main" val="2323686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5F60F11-4FFA-47DF-BF6F-4483FC7F0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902222" y="2882753"/>
            <a:ext cx="3299997" cy="424847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12" y="202630"/>
            <a:ext cx="7829576" cy="850106"/>
          </a:xfrm>
        </p:spPr>
        <p:txBody>
          <a:bodyPr/>
          <a:lstStyle/>
          <a:p>
            <a:r>
              <a:rPr lang="de-DE" dirty="0"/>
              <a:t>Der Workshop „Hacken als Beruf“</a:t>
            </a:r>
          </a:p>
        </p:txBody>
      </p:sp>
      <p:sp>
        <p:nvSpPr>
          <p:cNvPr id="9" name="Inhaltsplatzhalter 1">
            <a:extLst>
              <a:ext uri="{FF2B5EF4-FFF2-40B4-BE49-F238E27FC236}">
                <a16:creationId xmlns:a16="http://schemas.microsoft.com/office/drawing/2014/main" id="{02CAD69F-6C7E-4D28-BA1A-C27BCCED2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584" y="980728"/>
            <a:ext cx="7992888" cy="2736304"/>
          </a:xfrm>
        </p:spPr>
        <p:txBody>
          <a:bodyPr>
            <a:noAutofit/>
          </a:bodyPr>
          <a:lstStyle/>
          <a:p>
            <a:r>
              <a:rPr lang="de-DE" sz="2800" dirty="0"/>
              <a:t>Stufe 4 und Stufe 5</a:t>
            </a:r>
          </a:p>
          <a:p>
            <a:pPr marL="0" indent="0">
              <a:buNone/>
            </a:pPr>
            <a:r>
              <a:rPr lang="de-DE" sz="2800" dirty="0"/>
              <a:t>     Nutzung persönlicher Informationen</a:t>
            </a:r>
          </a:p>
          <a:p>
            <a:pPr lvl="1"/>
            <a:r>
              <a:rPr lang="de-DE" sz="2400" dirty="0">
                <a:solidFill>
                  <a:schemeClr val="tx1"/>
                </a:solidFill>
              </a:rPr>
              <a:t>Passwort (Buchstaben) ist in geheimer Datei gespeichert</a:t>
            </a:r>
          </a:p>
          <a:p>
            <a:pPr lvl="1"/>
            <a:r>
              <a:rPr lang="de-DE" sz="2400" dirty="0">
                <a:solidFill>
                  <a:schemeClr val="tx1"/>
                </a:solidFill>
              </a:rPr>
              <a:t>Programm zum Knacken des Passworts nutzt ein Wörterbuch und </a:t>
            </a:r>
            <a:r>
              <a:rPr lang="de-DE" sz="2400" dirty="0" err="1">
                <a:solidFill>
                  <a:schemeClr val="tx1"/>
                </a:solidFill>
              </a:rPr>
              <a:t>Social</a:t>
            </a:r>
            <a:r>
              <a:rPr lang="de-DE" sz="2400" dirty="0">
                <a:solidFill>
                  <a:schemeClr val="tx1"/>
                </a:solidFill>
              </a:rPr>
              <a:t>-Media-Daten. Wie viele Vergleiche braucht es?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A4269C8-E24A-4BBE-8EFA-D34E83F1F5C7}"/>
              </a:ext>
            </a:extLst>
          </p:cNvPr>
          <p:cNvSpPr txBox="1"/>
          <p:nvPr/>
        </p:nvSpPr>
        <p:spPr>
          <a:xfrm>
            <a:off x="5337732" y="3955951"/>
            <a:ext cx="3410732" cy="307344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for</a:t>
            </a:r>
            <a:r>
              <a:rPr lang="de-DE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de-DE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wort</a:t>
            </a:r>
            <a:r>
              <a:rPr lang="de-DE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in </a:t>
            </a:r>
            <a:r>
              <a:rPr lang="de-DE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woerterbuch</a:t>
            </a:r>
            <a:r>
              <a:rPr lang="de-DE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</a:t>
            </a:r>
            <a:r>
              <a:rPr lang="de-DE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if</a:t>
            </a:r>
            <a:r>
              <a:rPr lang="de-DE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check(</a:t>
            </a:r>
            <a:r>
              <a:rPr lang="de-DE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wort</a:t>
            </a:r>
            <a:r>
              <a:rPr lang="de-DE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):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</a:t>
            </a:r>
            <a:r>
              <a:rPr lang="de-DE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print</a:t>
            </a:r>
            <a:r>
              <a:rPr lang="de-DE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(</a:t>
            </a:r>
            <a:r>
              <a:rPr lang="de-DE" sz="1600" dirty="0" err="1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wort</a:t>
            </a:r>
            <a:r>
              <a:rPr lang="de-DE" sz="1600" dirty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)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1600" i="0" u="none" strike="noStrike" kern="1200" cap="none" spc="0" normalizeH="0" baseline="0" noProof="0" dirty="0">
                <a:ln>
                  <a:noFill/>
                </a:ln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      break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</a:pP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b1 in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b2 in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b3 in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alphabet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Bef>
                <a:spcPct val="0"/>
              </a:spcBef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(check(b1+b2+b3)):</a:t>
            </a:r>
          </a:p>
          <a:p>
            <a:pPr>
              <a:spcBef>
                <a:spcPct val="0"/>
              </a:spcBef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       </a:t>
            </a:r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print</a:t>
            </a: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(b1+b2+b3)</a:t>
            </a:r>
          </a:p>
          <a:p>
            <a:pPr>
              <a:spcBef>
                <a:spcPct val="0"/>
              </a:spcBef>
            </a:pPr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	       break</a:t>
            </a: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6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A46C52-4C89-431F-BF59-C7E6A1CD54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3648" y="3779341"/>
            <a:ext cx="2550604" cy="254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0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227" y="-148061"/>
            <a:ext cx="9144000" cy="1268760"/>
          </a:xfrm>
        </p:spPr>
        <p:txBody>
          <a:bodyPr>
            <a:normAutofit/>
          </a:bodyPr>
          <a:lstStyle/>
          <a:p>
            <a:r>
              <a:rPr lang="de-DE" dirty="0"/>
              <a:t>Ausblick: Passwort-Sicherheit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AE275C-0477-443B-A515-3CD1FB690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3568" y="1219129"/>
            <a:ext cx="8208912" cy="5832648"/>
          </a:xfrm>
        </p:spPr>
        <p:txBody>
          <a:bodyPr>
            <a:normAutofit fontScale="77500" lnSpcReduction="20000"/>
          </a:bodyPr>
          <a:lstStyle/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Passwortlänge?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Beginnt mit einem 4-stelligen Passwort                                              und dokumentiert die Anzahl der Schritte                                     bis zur Lösung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Erhöht die Anzahl der Stellen und wiederholt den Versuch</a:t>
            </a: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Größe des Alphabets?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Beginnt mit einem Alphabet von 10 Ziffern (0 bis 9) und dokumentiert die Anzahl der Schritte bis zur Lösung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Erhöht die Anzahl der Zeichen und wiederholt den Versuch</a:t>
            </a: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Passwortzusammensetzung?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Benutzt bekannte Wörterzusammensetzungen im Passwort und verwendet ein Wörterbuch-Programm. Wie viele Schritte bis zur Lösung?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Benutzt Begriffe aus den persönlichen </a:t>
            </a:r>
            <a:r>
              <a:rPr lang="de-DE" dirty="0" err="1">
                <a:solidFill>
                  <a:schemeClr val="tx1"/>
                </a:solidFill>
              </a:rPr>
              <a:t>Social</a:t>
            </a:r>
            <a:r>
              <a:rPr lang="de-DE" dirty="0">
                <a:solidFill>
                  <a:schemeClr val="tx1"/>
                </a:solidFill>
              </a:rPr>
              <a:t>-Media-Profilen und verwendet ein um diese Wörter ergänztes Wörterbuch-Programm. Wie viele Schritte bis zur Lösung?</a:t>
            </a:r>
            <a:endParaRPr lang="de-DE" dirty="0"/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73057F0F-3172-498F-8508-CFB85A3A5AD5}"/>
              </a:ext>
            </a:extLst>
          </p:cNvPr>
          <p:cNvSpPr txBox="1">
            <a:spLocks/>
          </p:cNvSpPr>
          <p:nvPr/>
        </p:nvSpPr>
        <p:spPr>
          <a:xfrm>
            <a:off x="-14567" y="765816"/>
            <a:ext cx="9144000" cy="4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tx1"/>
                </a:solidFill>
              </a:rPr>
              <a:t>Was macht ein Passwort sicher(er)?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97101DB4-B34F-4C66-8493-11EE86E0AA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4319" y="1219128"/>
            <a:ext cx="2762177" cy="1469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560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57212" y="202630"/>
            <a:ext cx="7829576" cy="850106"/>
          </a:xfrm>
        </p:spPr>
        <p:txBody>
          <a:bodyPr/>
          <a:lstStyle/>
          <a:p>
            <a:r>
              <a:rPr lang="de-DE" dirty="0"/>
              <a:t>Was ist Hacking?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A93EC7B0-1ED5-4DAD-BF55-FC25D5199E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593" y="1268760"/>
            <a:ext cx="4248471" cy="3672408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Eindringen in fremde    Computer</a:t>
            </a:r>
          </a:p>
          <a:p>
            <a:r>
              <a:rPr lang="de-DE" sz="2400" dirty="0">
                <a:solidFill>
                  <a:schemeClr val="tx1"/>
                </a:solidFill>
              </a:rPr>
              <a:t>Passwörter knacken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Verschlüsselte Daten knacken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Daten stehlen</a:t>
            </a:r>
          </a:p>
          <a:p>
            <a:r>
              <a:rPr lang="de-DE" sz="2400" dirty="0">
                <a:solidFill>
                  <a:schemeClr val="tx1"/>
                </a:solidFill>
              </a:rPr>
              <a:t>Hacking ist kriminell</a:t>
            </a:r>
          </a:p>
        </p:txBody>
      </p:sp>
      <p:sp>
        <p:nvSpPr>
          <p:cNvPr id="8" name="Inhaltsplatzhalter 2">
            <a:extLst>
              <a:ext uri="{FF2B5EF4-FFF2-40B4-BE49-F238E27FC236}">
                <a16:creationId xmlns:a16="http://schemas.microsoft.com/office/drawing/2014/main" id="{F0C526F1-F488-4EE5-B063-F9F3CF86ADD6}"/>
              </a:ext>
            </a:extLst>
          </p:cNvPr>
          <p:cNvSpPr txBox="1">
            <a:spLocks/>
          </p:cNvSpPr>
          <p:nvPr/>
        </p:nvSpPr>
        <p:spPr>
          <a:xfrm>
            <a:off x="5076056" y="1268760"/>
            <a:ext cx="3672408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2400" dirty="0"/>
              <a:t>Sich um Datensicherheit kümmern</a:t>
            </a:r>
          </a:p>
          <a:p>
            <a:r>
              <a:rPr lang="de-DE" sz="2400" dirty="0"/>
              <a:t>Angriffe abwehren</a:t>
            </a:r>
          </a:p>
          <a:p>
            <a:r>
              <a:rPr lang="de-DE" sz="2400" dirty="0"/>
              <a:t>Schwachstellen finden</a:t>
            </a:r>
          </a:p>
          <a:p>
            <a:r>
              <a:rPr lang="de-DE" sz="2400" dirty="0"/>
              <a:t>Sicherheitslücken reparieren</a:t>
            </a:r>
          </a:p>
          <a:p>
            <a:r>
              <a:rPr lang="de-DE" sz="2400" dirty="0"/>
              <a:t>Hacking ist nützlich</a:t>
            </a:r>
          </a:p>
          <a:p>
            <a:endParaRPr lang="de-DE" sz="2400" dirty="0"/>
          </a:p>
          <a:p>
            <a:pPr marL="457200" lvl="1" indent="0">
              <a:buFont typeface="Arial" pitchFamily="34" charset="0"/>
              <a:buNone/>
            </a:pPr>
            <a:endParaRPr lang="de-DE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E5DAF91-2360-4F07-A6D3-389C1B0FDE78}"/>
              </a:ext>
            </a:extLst>
          </p:cNvPr>
          <p:cNvSpPr txBox="1"/>
          <p:nvPr/>
        </p:nvSpPr>
        <p:spPr>
          <a:xfrm>
            <a:off x="1321465" y="6501481"/>
            <a:ext cx="71287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Bild: Education Group GmbH (</a:t>
            </a:r>
            <a:r>
              <a:rPr lang="de-DE" sz="1400" dirty="0">
                <a:hlinkClick r:id="rId3"/>
              </a:rPr>
              <a:t>http://bilder.tibs.at/node/24316</a:t>
            </a:r>
            <a:r>
              <a:rPr lang="de-DE" sz="1400" dirty="0"/>
              <a:t>). Lizenz: </a:t>
            </a:r>
            <a:r>
              <a:rPr lang="de-DE" sz="1400" dirty="0">
                <a:hlinkClick r:id="rId4"/>
              </a:rPr>
              <a:t>CC BY-NC-SA 3.0 AT</a:t>
            </a:r>
            <a:endParaRPr lang="de-DE" sz="1400" dirty="0"/>
          </a:p>
        </p:txBody>
      </p:sp>
      <p:pic>
        <p:nvPicPr>
          <p:cNvPr id="6" name="Grafik 5" descr="Ein Bild, das Spiegel enthält.&#10;&#10;Automatisch generierte Beschreibung">
            <a:extLst>
              <a:ext uri="{FF2B5EF4-FFF2-40B4-BE49-F238E27FC236}">
                <a16:creationId xmlns:a16="http://schemas.microsoft.com/office/drawing/2014/main" id="{45457DDA-6E92-4BD5-B8E1-65A0DB38EA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95" y="4293096"/>
            <a:ext cx="2726813" cy="1495657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BF30E36-715D-4419-BFDE-8FE1830F1E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404954"/>
            <a:ext cx="2522878" cy="1383799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458E4368-6FC4-4679-B592-6BB172FE128F}"/>
              </a:ext>
            </a:extLst>
          </p:cNvPr>
          <p:cNvSpPr txBox="1"/>
          <p:nvPr/>
        </p:nvSpPr>
        <p:spPr>
          <a:xfrm>
            <a:off x="4228370" y="4995491"/>
            <a:ext cx="792088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 fontScale="55000" lnSpcReduction="20000"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de-DE" sz="600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vs</a:t>
            </a:r>
            <a:endParaRPr kumimoji="0" lang="de-DE" sz="6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40A29F3-1339-4BA6-8A60-F0322ABE6C7E}"/>
              </a:ext>
            </a:extLst>
          </p:cNvPr>
          <p:cNvSpPr txBox="1"/>
          <p:nvPr/>
        </p:nvSpPr>
        <p:spPr>
          <a:xfrm>
            <a:off x="1781878" y="5805264"/>
            <a:ext cx="1998033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Black-Hat Hacker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88BDECCC-C52B-4302-99E7-2FC9094F1D09}"/>
              </a:ext>
            </a:extLst>
          </p:cNvPr>
          <p:cNvSpPr txBox="1"/>
          <p:nvPr/>
        </p:nvSpPr>
        <p:spPr>
          <a:xfrm>
            <a:off x="5250295" y="5805264"/>
            <a:ext cx="2418049" cy="50405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White-Hat Hacker</a:t>
            </a:r>
            <a:endParaRPr kumimoji="0" lang="de-DE" sz="200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B7FFE-E0FD-4E7D-8344-0AB355F9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868806"/>
          </a:xfrm>
        </p:spPr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65A41-9E29-40C4-9CC4-72FEDB49D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616" y="1268760"/>
            <a:ext cx="6595096" cy="53265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kompliziertes Passwort:</a:t>
            </a:r>
          </a:p>
        </p:txBody>
      </p:sp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F5576ED8-7E09-4BDA-A3EE-988E68E47AE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8100392" cy="365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8922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B7FFE-E0FD-4E7D-8344-0AB355F9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821506"/>
          </a:xfrm>
        </p:spPr>
        <p:txBody>
          <a:bodyPr/>
          <a:lstStyle/>
          <a:p>
            <a:r>
              <a:rPr lang="de-DE" dirty="0"/>
              <a:t>Fazit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65A41-9E29-40C4-9CC4-72FEDB49D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616" y="1096144"/>
            <a:ext cx="6595096" cy="532656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langes, aber einfaches Passwort:</a:t>
            </a:r>
          </a:p>
        </p:txBody>
      </p:sp>
      <p:pic>
        <p:nvPicPr>
          <p:cNvPr id="5" name="Grafik 4" descr="Ein Bild, das Text enthält.&#10;&#10;Automatisch generierte Beschreibung">
            <a:extLst>
              <a:ext uri="{FF2B5EF4-FFF2-40B4-BE49-F238E27FC236}">
                <a16:creationId xmlns:a16="http://schemas.microsoft.com/office/drawing/2014/main" id="{C7AF34C0-93ED-46F1-8F76-0B65837454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28800"/>
            <a:ext cx="8172400" cy="351299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24022731-4546-4DD1-B81F-48C534356B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83" y="5363611"/>
            <a:ext cx="6336704" cy="842220"/>
          </a:xfrm>
          <a:prstGeom prst="rect">
            <a:avLst/>
          </a:prstGeom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CC1551CC-24BA-451D-8135-B571BD723BC5}"/>
              </a:ext>
            </a:extLst>
          </p:cNvPr>
          <p:cNvSpPr txBox="1"/>
          <p:nvPr/>
        </p:nvSpPr>
        <p:spPr>
          <a:xfrm>
            <a:off x="9036496" y="6309320"/>
            <a:ext cx="2880320" cy="3600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>
              <a:spcBef>
                <a:spcPct val="0"/>
              </a:spcBef>
            </a:pPr>
            <a:r>
              <a:rPr lang="de-D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https://xkcd.com/936/</a:t>
            </a:r>
            <a:endParaRPr kumimoji="0" lang="de-DE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ea typeface="+mj-ea"/>
              <a:cs typeface="+mj-cs"/>
            </a:endParaRP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96FFD345-EF1A-46D5-97E1-25056BFC80E8}"/>
              </a:ext>
            </a:extLst>
          </p:cNvPr>
          <p:cNvSpPr/>
          <p:nvPr/>
        </p:nvSpPr>
        <p:spPr>
          <a:xfrm>
            <a:off x="899592" y="5733256"/>
            <a:ext cx="792088" cy="432048"/>
          </a:xfrm>
          <a:prstGeom prst="rightArrow">
            <a:avLst/>
          </a:prstGeom>
          <a:solidFill>
            <a:schemeClr val="accent2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74A930B-A38F-4DEE-8A95-B718B7087907}"/>
              </a:ext>
            </a:extLst>
          </p:cNvPr>
          <p:cNvSpPr txBox="1"/>
          <p:nvPr/>
        </p:nvSpPr>
        <p:spPr>
          <a:xfrm>
            <a:off x="1619672" y="5229200"/>
            <a:ext cx="6768752" cy="1584176"/>
          </a:xfrm>
          <a:prstGeom prst="rect">
            <a:avLst/>
          </a:prstGeom>
          <a:ln>
            <a:solidFill>
              <a:srgbClr val="C00000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de-DE" sz="24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Über 20 Jahre lang haben wir alle erfolgreich geübt, Passwörter zu verwenden, die sich Menschen nur schwer merken können, aber die Computer sehr schnell herausbekommen.</a:t>
            </a:r>
            <a:endParaRPr kumimoji="0" lang="de-DE" sz="240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4927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2B7FFE-E0FD-4E7D-8344-0AB355F964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212" y="593342"/>
            <a:ext cx="7829576" cy="821506"/>
          </a:xfrm>
        </p:spPr>
        <p:txBody>
          <a:bodyPr/>
          <a:lstStyle/>
          <a:p>
            <a:r>
              <a:rPr lang="de-DE" dirty="0"/>
              <a:t>Bildmaterial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8865A41-9E29-40C4-9CC4-72FEDB49D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5656" y="1916832"/>
            <a:ext cx="7344816" cy="348498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Alle Bilder, bei denen es nicht ausdrücklich vermerkt ist, wurden erstellt bzw. fotografiert von Claudia Ermel (</a:t>
            </a:r>
            <a:r>
              <a:rPr lang="de-DE" dirty="0" err="1">
                <a:solidFill>
                  <a:schemeClr val="tx1"/>
                </a:solidFill>
              </a:rPr>
              <a:t>dEIn</a:t>
            </a:r>
            <a:r>
              <a:rPr lang="de-DE" dirty="0">
                <a:solidFill>
                  <a:schemeClr val="tx1"/>
                </a:solidFill>
              </a:rPr>
              <a:t> Labor, TU Berlin) und dürfen unter Namensnennung für beliebige Zwecke genutzt, geändert und unter gleichen Bedingungen weitergegeben werden.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Lizenz: </a:t>
            </a:r>
            <a:r>
              <a:rPr lang="de-DE" dirty="0">
                <a:hlinkClick r:id="rId2"/>
              </a:rPr>
              <a:t>CC-BY-SA 2.0</a:t>
            </a:r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DCD1C42-8B72-4957-A012-BA2B59024D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653136"/>
            <a:ext cx="1656184" cy="58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4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BE4DB782-8F20-431C-AAAC-E5ACBAEE8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829" y="1412776"/>
            <a:ext cx="1340587" cy="164700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lang="de-DE" dirty="0"/>
              <a:t>Warum gibt es Hacking?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AE275C-0477-443B-A515-3CD1FB690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592" y="1772816"/>
            <a:ext cx="8136904" cy="53194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sz="3600" b="1" dirty="0"/>
              <a:t>2014</a:t>
            </a:r>
            <a:r>
              <a:rPr lang="de-DE" sz="3600" dirty="0"/>
              <a:t>:  </a:t>
            </a:r>
            <a:r>
              <a:rPr lang="de-DE" sz="3600" b="1" dirty="0"/>
              <a:t>Heartbleed</a:t>
            </a:r>
          </a:p>
          <a:p>
            <a:r>
              <a:rPr lang="de-DE" dirty="0"/>
              <a:t>Quelle</a:t>
            </a:r>
            <a:r>
              <a:rPr lang="de-DE" dirty="0">
                <a:solidFill>
                  <a:schemeClr val="tx1"/>
                </a:solidFill>
              </a:rPr>
              <a:t>: Verschlüsselungsprotokoll SSL                                            (</a:t>
            </a:r>
            <a:r>
              <a:rPr lang="de-DE" dirty="0" err="1">
                <a:solidFill>
                  <a:schemeClr val="tx1"/>
                </a:solidFill>
              </a:rPr>
              <a:t>eigtl</a:t>
            </a:r>
            <a:r>
              <a:rPr lang="de-DE" dirty="0">
                <a:solidFill>
                  <a:schemeClr val="tx1"/>
                </a:solidFill>
              </a:rPr>
              <a:t>. „</a:t>
            </a:r>
            <a:r>
              <a:rPr lang="de-DE" dirty="0" err="1">
                <a:solidFill>
                  <a:schemeClr val="tx1"/>
                </a:solidFill>
              </a:rPr>
              <a:t>Heartbeat</a:t>
            </a:r>
            <a:r>
              <a:rPr lang="de-DE" dirty="0">
                <a:solidFill>
                  <a:schemeClr val="tx1"/>
                </a:solidFill>
              </a:rPr>
              <a:t>“)</a:t>
            </a:r>
          </a:p>
          <a:p>
            <a:r>
              <a:rPr lang="de-DE" dirty="0"/>
              <a:t>Fehler</a:t>
            </a:r>
            <a:r>
              <a:rPr lang="de-DE" dirty="0">
                <a:solidFill>
                  <a:schemeClr val="tx1"/>
                </a:solidFill>
              </a:rPr>
              <a:t>: keine Überprüfung der Länge ausgetauschter Identifizierungsdaten</a:t>
            </a:r>
          </a:p>
          <a:p>
            <a:r>
              <a:rPr lang="de-DE" dirty="0"/>
              <a:t>Auswirkung</a:t>
            </a:r>
            <a:r>
              <a:rPr lang="de-DE" dirty="0">
                <a:solidFill>
                  <a:schemeClr val="tx1"/>
                </a:solidFill>
              </a:rPr>
              <a:t>: Statt nur einem kurzen Code zur Identifizierung wurde viel mehr gesendet (u.a. Benutzernamen, Passwörter, private Schlüssel)</a:t>
            </a:r>
          </a:p>
          <a:p>
            <a:r>
              <a:rPr lang="de-DE" dirty="0">
                <a:solidFill>
                  <a:schemeClr val="tx1"/>
                </a:solidFill>
              </a:rPr>
              <a:t>Dauer: 27 Monate unentdeckt</a:t>
            </a:r>
          </a:p>
          <a:p>
            <a:r>
              <a:rPr lang="de-DE" dirty="0"/>
              <a:t>Betroffen</a:t>
            </a:r>
            <a:r>
              <a:rPr lang="de-DE" dirty="0">
                <a:solidFill>
                  <a:schemeClr val="tx1"/>
                </a:solidFill>
              </a:rPr>
              <a:t>: </a:t>
            </a:r>
            <a:r>
              <a:rPr lang="de-DE" dirty="0" err="1">
                <a:solidFill>
                  <a:schemeClr val="tx1"/>
                </a:solidFill>
              </a:rPr>
              <a:t>Kanad</a:t>
            </a:r>
            <a:r>
              <a:rPr lang="de-DE" dirty="0">
                <a:solidFill>
                  <a:schemeClr val="tx1"/>
                </a:solidFill>
              </a:rPr>
              <a:t>. Finanzamt, Android 4.1.1, ...</a:t>
            </a:r>
          </a:p>
          <a:p>
            <a:r>
              <a:rPr lang="en-US" dirty="0" err="1"/>
              <a:t>Schwere</a:t>
            </a:r>
            <a:r>
              <a:rPr lang="en-US" dirty="0"/>
              <a:t>: </a:t>
            </a:r>
            <a:r>
              <a:rPr lang="en-US" dirty="0">
                <a:solidFill>
                  <a:schemeClr val="tx1"/>
                </a:solidFill>
              </a:rPr>
              <a:t>“Catastrophic is the right word. On the scale of 1 to 10, this is an 11.” </a:t>
            </a:r>
            <a:endParaRPr lang="de-DE" dirty="0">
              <a:solidFill>
                <a:schemeClr val="tx1"/>
              </a:solidFill>
            </a:endParaRPr>
          </a:p>
          <a:p>
            <a:endParaRPr lang="de-DE" sz="16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sz="1600" dirty="0">
                <a:solidFill>
                  <a:schemeClr val="tx1"/>
                </a:solidFill>
              </a:rPr>
              <a:t>Bild: </a:t>
            </a:r>
            <a:r>
              <a:rPr lang="it-IT" sz="1600" dirty="0" err="1">
                <a:solidFill>
                  <a:schemeClr val="tx1"/>
                </a:solidFill>
              </a:rPr>
              <a:t>Leena</a:t>
            </a:r>
            <a:r>
              <a:rPr lang="it-IT" sz="1600" dirty="0">
                <a:solidFill>
                  <a:schemeClr val="tx1"/>
                </a:solidFill>
              </a:rPr>
              <a:t> Snidate / </a:t>
            </a:r>
            <a:r>
              <a:rPr lang="it-IT" sz="1600" dirty="0" err="1">
                <a:solidFill>
                  <a:schemeClr val="tx1"/>
                </a:solidFill>
              </a:rPr>
              <a:t>Codenomicon</a:t>
            </a:r>
            <a:r>
              <a:rPr lang="it-IT" sz="1600" dirty="0">
                <a:solidFill>
                  <a:schemeClr val="tx1"/>
                </a:solidFill>
              </a:rPr>
              <a:t>, CC0, https://commons.wikimedia.org/wiki/File:Heartbleed.svg</a:t>
            </a:r>
            <a:endParaRPr lang="de-DE" sz="1600" dirty="0">
              <a:solidFill>
                <a:schemeClr val="tx1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8454D93-5CA6-434A-B850-1D059496D560}"/>
              </a:ext>
            </a:extLst>
          </p:cNvPr>
          <p:cNvSpPr txBox="1">
            <a:spLocks/>
          </p:cNvSpPr>
          <p:nvPr/>
        </p:nvSpPr>
        <p:spPr>
          <a:xfrm>
            <a:off x="0" y="1052736"/>
            <a:ext cx="9144000" cy="4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tx1"/>
                </a:solidFill>
              </a:rPr>
              <a:t>Berüchtigte Sicherheitslücken in verbreiteter Software:</a:t>
            </a:r>
          </a:p>
        </p:txBody>
      </p:sp>
    </p:spTree>
    <p:extLst>
      <p:ext uri="{BB962C8B-B14F-4D97-AF65-F5344CB8AC3E}">
        <p14:creationId xmlns:p14="http://schemas.microsoft.com/office/powerpoint/2010/main" val="1077439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8CB7C04-10C6-4E2E-B468-4BBBFAED65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264" y="1429069"/>
            <a:ext cx="1899607" cy="171189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lang="de-DE" dirty="0"/>
              <a:t>Warum gibt es Hacking?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AE275C-0477-443B-A515-3CD1FB690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9592" y="2204864"/>
            <a:ext cx="8352928" cy="497773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3600" b="1" dirty="0"/>
              <a:t>2014</a:t>
            </a:r>
            <a:r>
              <a:rPr lang="de-DE" sz="3600" dirty="0"/>
              <a:t>:  </a:t>
            </a:r>
            <a:r>
              <a:rPr lang="de-DE" sz="3600" b="1" dirty="0" err="1"/>
              <a:t>Shellshock</a:t>
            </a:r>
            <a:endParaRPr lang="de-DE" sz="3600" b="1" dirty="0"/>
          </a:p>
          <a:p>
            <a:r>
              <a:rPr lang="de-DE" dirty="0"/>
              <a:t>Quelle</a:t>
            </a:r>
            <a:r>
              <a:rPr lang="de-DE" dirty="0">
                <a:solidFill>
                  <a:schemeClr val="tx1"/>
                </a:solidFill>
              </a:rPr>
              <a:t>: Unix-Shell „Bash“</a:t>
            </a:r>
          </a:p>
          <a:p>
            <a:r>
              <a:rPr lang="de-DE" dirty="0"/>
              <a:t>Fehler: </a:t>
            </a:r>
            <a:r>
              <a:rPr lang="de-DE" dirty="0">
                <a:solidFill>
                  <a:schemeClr val="tx1"/>
                </a:solidFill>
              </a:rPr>
              <a:t>Zeichenkette kann auch Programmname sein </a:t>
            </a:r>
          </a:p>
          <a:p>
            <a:r>
              <a:rPr lang="de-DE" dirty="0"/>
              <a:t>Auswirkung</a:t>
            </a:r>
            <a:r>
              <a:rPr lang="de-DE" dirty="0">
                <a:solidFill>
                  <a:schemeClr val="tx1"/>
                </a:solidFill>
              </a:rPr>
              <a:t>: Statt nur erlaubte Bash-Befehle auszuführen, konnte so beliebiger Code „eingeschmuggelt“ und ausgeführt werden.</a:t>
            </a:r>
          </a:p>
          <a:p>
            <a:r>
              <a:rPr lang="de-DE" dirty="0"/>
              <a:t>Dauer</a:t>
            </a:r>
            <a:r>
              <a:rPr lang="de-DE" dirty="0">
                <a:solidFill>
                  <a:schemeClr val="tx1"/>
                </a:solidFill>
              </a:rPr>
              <a:t>: 1989 – 2014 unentdeckt</a:t>
            </a:r>
          </a:p>
          <a:p>
            <a:r>
              <a:rPr lang="de-DE" dirty="0"/>
              <a:t>Betroffen</a:t>
            </a:r>
            <a:r>
              <a:rPr lang="de-DE" dirty="0">
                <a:solidFill>
                  <a:schemeClr val="tx1"/>
                </a:solidFill>
              </a:rPr>
              <a:t>: weltweit hunderte Millionen von Computern</a:t>
            </a:r>
          </a:p>
          <a:p>
            <a:r>
              <a:rPr lang="de-DE" dirty="0"/>
              <a:t>Schwere: </a:t>
            </a:r>
            <a:r>
              <a:rPr lang="de-DE" dirty="0">
                <a:solidFill>
                  <a:schemeClr val="tx1"/>
                </a:solidFill>
              </a:rPr>
              <a:t>10 auf der Skala 1-10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1600" dirty="0">
                <a:solidFill>
                  <a:schemeClr val="tx1"/>
                </a:solidFill>
              </a:rPr>
              <a:t>Bild: </a:t>
            </a:r>
            <a:r>
              <a:rPr lang="en-US" sz="1600" dirty="0">
                <a:solidFill>
                  <a:schemeClr val="tx1"/>
                </a:solidFill>
              </a:rPr>
              <a:t>Guillaume </a:t>
            </a:r>
            <a:r>
              <a:rPr lang="en-US" sz="1600" dirty="0" err="1">
                <a:solidFill>
                  <a:schemeClr val="tx1"/>
                </a:solidFill>
              </a:rPr>
              <a:t>Kurkdjian</a:t>
            </a:r>
            <a:r>
              <a:rPr lang="en-US" sz="1600" dirty="0">
                <a:solidFill>
                  <a:schemeClr val="tx1"/>
                </a:solidFill>
              </a:rPr>
              <a:t>, </a:t>
            </a:r>
            <a:r>
              <a:rPr lang="en-US" sz="1600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3.0</a:t>
            </a:r>
            <a:r>
              <a:rPr lang="en-US" sz="1600" dirty="0">
                <a:solidFill>
                  <a:schemeClr val="tx1"/>
                </a:solidFill>
              </a:rPr>
              <a:t>, https://commons.wikimedia.org/wiki/File:Shellshock.png</a:t>
            </a:r>
            <a:endParaRPr lang="de-DE" sz="1600" dirty="0">
              <a:solidFill>
                <a:schemeClr val="tx1"/>
              </a:solidFill>
            </a:endParaRPr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8454D93-5CA6-434A-B850-1D059496D560}"/>
              </a:ext>
            </a:extLst>
          </p:cNvPr>
          <p:cNvSpPr txBox="1">
            <a:spLocks/>
          </p:cNvSpPr>
          <p:nvPr/>
        </p:nvSpPr>
        <p:spPr>
          <a:xfrm>
            <a:off x="0" y="1052736"/>
            <a:ext cx="9144000" cy="4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tx1"/>
                </a:solidFill>
              </a:rPr>
              <a:t>Berüchtigte Sicherheitslücken in verbreiteter Software:</a:t>
            </a:r>
          </a:p>
        </p:txBody>
      </p:sp>
    </p:spTree>
    <p:extLst>
      <p:ext uri="{BB962C8B-B14F-4D97-AF65-F5344CB8AC3E}">
        <p14:creationId xmlns:p14="http://schemas.microsoft.com/office/powerpoint/2010/main" val="1463963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lang="de-DE" dirty="0"/>
              <a:t>Warum gibt es Hacking?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AE275C-0477-443B-A515-3CD1FB690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5847" y="1830834"/>
            <a:ext cx="8244408" cy="488255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de-DE" sz="3600" b="1" dirty="0"/>
              <a:t>2015</a:t>
            </a:r>
            <a:r>
              <a:rPr lang="de-DE" sz="3600" dirty="0"/>
              <a:t>:  </a:t>
            </a:r>
            <a:r>
              <a:rPr lang="de-DE" sz="3600" b="1" dirty="0" err="1"/>
              <a:t>Stagefright</a:t>
            </a:r>
            <a:endParaRPr lang="de-DE" sz="3600" b="1" dirty="0"/>
          </a:p>
          <a:p>
            <a:r>
              <a:rPr lang="de-DE" dirty="0"/>
              <a:t>Quelle</a:t>
            </a:r>
            <a:r>
              <a:rPr lang="de-DE" dirty="0">
                <a:solidFill>
                  <a:schemeClr val="tx1"/>
                </a:solidFill>
              </a:rPr>
              <a:t>: Implementierung der                                               Multimedia-Bibliothek von Android</a:t>
            </a:r>
          </a:p>
          <a:p>
            <a:r>
              <a:rPr lang="de-DE" dirty="0"/>
              <a:t>Fehler: </a:t>
            </a:r>
            <a:r>
              <a:rPr lang="de-DE" dirty="0">
                <a:solidFill>
                  <a:schemeClr val="tx1"/>
                </a:solidFill>
              </a:rPr>
              <a:t>MP4-Video (z.B. über </a:t>
            </a:r>
            <a:r>
              <a:rPr lang="de-DE" dirty="0" err="1">
                <a:solidFill>
                  <a:schemeClr val="tx1"/>
                </a:solidFill>
              </a:rPr>
              <a:t>Hangout</a:t>
            </a:r>
            <a:r>
              <a:rPr lang="de-DE" dirty="0">
                <a:solidFill>
                  <a:schemeClr val="tx1"/>
                </a:solidFill>
              </a:rPr>
              <a:t> geschickt) bringt Multimedia-Bibliothek zum Absturz</a:t>
            </a:r>
          </a:p>
          <a:p>
            <a:r>
              <a:rPr lang="de-DE" dirty="0"/>
              <a:t>Auswirkung</a:t>
            </a:r>
            <a:r>
              <a:rPr lang="de-DE" dirty="0">
                <a:solidFill>
                  <a:schemeClr val="tx1"/>
                </a:solidFill>
              </a:rPr>
              <a:t>: mit MP4-Video eingeschleustem Code wird Audio und Video mitgeschnitten (Abhörgerät) </a:t>
            </a:r>
          </a:p>
          <a:p>
            <a:r>
              <a:rPr lang="de-DE" dirty="0"/>
              <a:t>Dauer</a:t>
            </a:r>
            <a:r>
              <a:rPr lang="de-DE" dirty="0">
                <a:solidFill>
                  <a:schemeClr val="tx1"/>
                </a:solidFill>
              </a:rPr>
              <a:t>: Android 2.2 – Android 5.1</a:t>
            </a:r>
          </a:p>
          <a:p>
            <a:r>
              <a:rPr lang="de-DE" dirty="0"/>
              <a:t>Betroffen</a:t>
            </a:r>
            <a:r>
              <a:rPr lang="de-DE" dirty="0">
                <a:solidFill>
                  <a:schemeClr val="tx1"/>
                </a:solidFill>
              </a:rPr>
              <a:t>: 950 Millionen mobile Geräte (95%)</a:t>
            </a:r>
          </a:p>
          <a:p>
            <a:r>
              <a:rPr lang="de-DE" dirty="0"/>
              <a:t>Schwere: </a:t>
            </a:r>
            <a:r>
              <a:rPr lang="de-DE" dirty="0">
                <a:solidFill>
                  <a:schemeClr val="tx1"/>
                </a:solidFill>
              </a:rPr>
              <a:t>"die Mutter aller Android-Schwachstellen".</a:t>
            </a:r>
          </a:p>
          <a:p>
            <a:pPr marL="0" indent="0">
              <a:buNone/>
            </a:pPr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8454D93-5CA6-434A-B850-1D059496D560}"/>
              </a:ext>
            </a:extLst>
          </p:cNvPr>
          <p:cNvSpPr txBox="1">
            <a:spLocks/>
          </p:cNvSpPr>
          <p:nvPr/>
        </p:nvSpPr>
        <p:spPr>
          <a:xfrm>
            <a:off x="0" y="1052736"/>
            <a:ext cx="9144000" cy="4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tx1"/>
                </a:solidFill>
              </a:rPr>
              <a:t>Berüchtigte Sicherheitslücken in verbreiteter Software:</a:t>
            </a:r>
          </a:p>
        </p:txBody>
      </p:sp>
    </p:spTree>
    <p:extLst>
      <p:ext uri="{BB962C8B-B14F-4D97-AF65-F5344CB8AC3E}">
        <p14:creationId xmlns:p14="http://schemas.microsoft.com/office/powerpoint/2010/main" val="3484649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778098"/>
          </a:xfrm>
        </p:spPr>
        <p:txBody>
          <a:bodyPr>
            <a:normAutofit/>
          </a:bodyPr>
          <a:lstStyle/>
          <a:p>
            <a:r>
              <a:rPr lang="de-DE" dirty="0"/>
              <a:t>Warum gibt es Hacking?</a:t>
            </a: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58454D93-5CA6-434A-B850-1D059496D560}"/>
              </a:ext>
            </a:extLst>
          </p:cNvPr>
          <p:cNvSpPr txBox="1">
            <a:spLocks/>
          </p:cNvSpPr>
          <p:nvPr/>
        </p:nvSpPr>
        <p:spPr>
          <a:xfrm>
            <a:off x="0" y="1052736"/>
            <a:ext cx="9144000" cy="4412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kern="12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de-DE" sz="2800" dirty="0">
                <a:solidFill>
                  <a:schemeClr val="tx1"/>
                </a:solidFill>
              </a:rPr>
              <a:t>Weitere aktuelle Sicherheitslücken (heise.de/</a:t>
            </a:r>
            <a:r>
              <a:rPr lang="de-DE" sz="2800" dirty="0" err="1">
                <a:solidFill>
                  <a:schemeClr val="tx1"/>
                </a:solidFill>
              </a:rPr>
              <a:t>security</a:t>
            </a:r>
            <a:r>
              <a:rPr lang="de-DE" sz="2800" dirty="0">
                <a:solidFill>
                  <a:schemeClr val="tx1"/>
                </a:solidFill>
              </a:rPr>
              <a:t>):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0B7C1A15-8D8F-4DC5-BDB7-40BB2E6672D8}"/>
              </a:ext>
            </a:extLst>
          </p:cNvPr>
          <p:cNvGrpSpPr/>
          <p:nvPr/>
        </p:nvGrpSpPr>
        <p:grpSpPr>
          <a:xfrm>
            <a:off x="1259632" y="1531527"/>
            <a:ext cx="7128792" cy="21051601"/>
            <a:chOff x="1639614" y="1493962"/>
            <a:chExt cx="6710813" cy="20682383"/>
          </a:xfrm>
        </p:grpSpPr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460305BE-CFA0-4E28-966D-AB017CE3EA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39614" y="1493962"/>
              <a:ext cx="6236074" cy="7292184"/>
            </a:xfrm>
            <a:prstGeom prst="rect">
              <a:avLst/>
            </a:prstGeom>
          </p:spPr>
        </p:pic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5B8ACEE5-7084-4BB7-8E12-5FC3283480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39614" y="8786146"/>
              <a:ext cx="6236074" cy="6858000"/>
            </a:xfrm>
            <a:prstGeom prst="rect">
              <a:avLst/>
            </a:prstGeom>
          </p:spPr>
        </p:pic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6D948E86-D9BB-41ED-B9C5-C02FC4540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39614" y="15644146"/>
              <a:ext cx="6710813" cy="65321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323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3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3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de-DE" dirty="0"/>
              <a:t>Wo arbeiten (White-Hat) Hacker*innen?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AE275C-0477-443B-A515-3CD1FB690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147" y="1988840"/>
            <a:ext cx="7678473" cy="5082736"/>
          </a:xfrm>
        </p:spPr>
        <p:txBody>
          <a:bodyPr>
            <a:normAutofit fontScale="92500" lnSpcReduction="10000"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Unternehmensberatung</a:t>
            </a:r>
          </a:p>
          <a:p>
            <a:r>
              <a:rPr lang="de-DE" sz="2400" dirty="0">
                <a:solidFill>
                  <a:schemeClr val="tx1"/>
                </a:solidFill>
              </a:rPr>
              <a:t>Öffentlicher Sektor                                                                                            	(Regierung, Verwaltung, </a:t>
            </a:r>
          </a:p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       	Polizei, Bundeswehr)</a:t>
            </a:r>
          </a:p>
          <a:p>
            <a:r>
              <a:rPr lang="de-DE" sz="2400" dirty="0">
                <a:solidFill>
                  <a:schemeClr val="tx1"/>
                </a:solidFill>
              </a:rPr>
              <a:t>Gesundheitswesen                                              	(Krankenhäuser,                                              	Krankenkassen)</a:t>
            </a:r>
          </a:p>
          <a:p>
            <a:r>
              <a:rPr lang="de-DE" sz="2400" dirty="0">
                <a:solidFill>
                  <a:schemeClr val="tx1"/>
                </a:solidFill>
              </a:rPr>
              <a:t>Energiesektor                                                                     	(Netzbetreiber, Kraftwerke, Industrieanlagen)</a:t>
            </a:r>
          </a:p>
          <a:p>
            <a:r>
              <a:rPr lang="de-DE" sz="2400" dirty="0">
                <a:solidFill>
                  <a:schemeClr val="tx1"/>
                </a:solidFill>
              </a:rPr>
              <a:t>Telekommunikationssektor</a:t>
            </a:r>
          </a:p>
          <a:p>
            <a:r>
              <a:rPr lang="de-DE" sz="2400" dirty="0">
                <a:solidFill>
                  <a:schemeClr val="tx1"/>
                </a:solidFill>
              </a:rPr>
              <a:t>IT-Sektor</a:t>
            </a: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Bild: „Data Security“ von </a:t>
            </a:r>
            <a:r>
              <a:rPr kumimoji="0" lang="en-US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Blocktrepreneur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3.0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https://www.flickr.com/photos/143601516@N03/</a:t>
            </a: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de-DE" sz="2400" dirty="0">
              <a:solidFill>
                <a:schemeClr val="tx1"/>
              </a:solidFill>
            </a:endParaRPr>
          </a:p>
          <a:p>
            <a:endParaRPr lang="de-DE" sz="2400" dirty="0"/>
          </a:p>
          <a:p>
            <a:endParaRPr lang="de-DE" sz="2400" dirty="0"/>
          </a:p>
          <a:p>
            <a:pPr marL="457200" lvl="1" indent="0">
              <a:buNone/>
            </a:pPr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85F4E0C-8593-46E0-ABB3-1B1C7D6A6E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1426572"/>
            <a:ext cx="3718033" cy="280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0151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>
            <a:normAutofit/>
          </a:bodyPr>
          <a:lstStyle/>
          <a:p>
            <a:r>
              <a:rPr lang="de-DE" dirty="0"/>
              <a:t>Welche Wege führen in den Beruf?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AE275C-0477-443B-A515-3CD1FB690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869341"/>
            <a:ext cx="7776864" cy="6029153"/>
          </a:xfrm>
        </p:spPr>
        <p:txBody>
          <a:bodyPr>
            <a:normAutofit fontScale="85000" lnSpcReduction="20000"/>
          </a:bodyPr>
          <a:lstStyle/>
          <a:p>
            <a:r>
              <a:rPr lang="de-DE" dirty="0"/>
              <a:t>Studium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Informatik, Mathe, E-Technik, Physik, Ingenieurwissenschaften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danach: Zertifizierung „IT-Sicherheit“ 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Leibniz FH Hannover/Telekom: Bachelor IT-Security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Westfälische Hochschule: Master Internet-Sicherheit</a:t>
            </a: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Ausbildung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IT-Sicherheitsbeauftragte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IT-Forensik/Cybercrime (Kripo)</a:t>
            </a: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Weiterbildung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IHK („White Hacker“)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Fraunhofer („IT-Sicherheit“)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Hacking-Wettbewerbe (Chaos Computer Club, Hacking Days, Pwn2Own, </a:t>
            </a:r>
            <a:r>
              <a:rPr lang="de-DE" dirty="0" err="1">
                <a:solidFill>
                  <a:schemeClr val="tx1"/>
                </a:solidFill>
              </a:rPr>
              <a:t>Cyber</a:t>
            </a:r>
            <a:r>
              <a:rPr lang="de-DE" dirty="0">
                <a:solidFill>
                  <a:schemeClr val="tx1"/>
                </a:solidFill>
              </a:rPr>
              <a:t> Security Challenge Germany, ...)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Bild: „</a:t>
            </a:r>
            <a:r>
              <a:rPr kumimoji="0" lang="de-DE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Cyber</a:t>
            </a: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Security“ von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Blue Coat Photos,,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3.0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https://www.bluecoat.com/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9B10ECA-1725-4789-9D7A-11FA8FC1DF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3284984"/>
            <a:ext cx="346978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92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/>
          </a:bodyPr>
          <a:lstStyle/>
          <a:p>
            <a:r>
              <a:rPr lang="de-DE" dirty="0"/>
              <a:t>Wie heißen die Berufe?</a:t>
            </a:r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28AE275C-0477-443B-A515-3CD1FB690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584" y="1608746"/>
            <a:ext cx="8316416" cy="5132621"/>
          </a:xfrm>
        </p:spPr>
        <p:txBody>
          <a:bodyPr>
            <a:normAutofit fontScale="92500" lnSpcReduction="20000"/>
          </a:bodyPr>
          <a:lstStyle/>
          <a:p>
            <a:r>
              <a:rPr lang="de-DE" dirty="0"/>
              <a:t>Analyst*in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IT-Sicherheits-A., Malware-A., Data Security A., IT-Forensik-A., Risk-A.</a:t>
            </a: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Beauftragte/r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IT-Sicherheits-B.</a:t>
            </a: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Expert*in</a:t>
            </a:r>
          </a:p>
          <a:p>
            <a:pPr lvl="1"/>
            <a:r>
              <a:rPr lang="de-DE" dirty="0">
                <a:solidFill>
                  <a:schemeClr val="tx1"/>
                </a:solidFill>
              </a:rPr>
              <a:t>Cybersecurity-E.</a:t>
            </a:r>
          </a:p>
          <a:p>
            <a:pPr lvl="1"/>
            <a:endParaRPr lang="de-DE" sz="1300" dirty="0">
              <a:solidFill>
                <a:schemeClr val="tx1"/>
              </a:solidFill>
            </a:endParaRPr>
          </a:p>
          <a:p>
            <a:r>
              <a:rPr lang="de-DE" dirty="0"/>
              <a:t>Manager*in</a:t>
            </a:r>
          </a:p>
          <a:p>
            <a:pPr lvl="1"/>
            <a:r>
              <a:rPr lang="de-DE" dirty="0" err="1">
                <a:solidFill>
                  <a:schemeClr val="tx1"/>
                </a:solidFill>
              </a:rPr>
              <a:t>Incident</a:t>
            </a:r>
            <a:r>
              <a:rPr lang="de-DE" dirty="0">
                <a:solidFill>
                  <a:schemeClr val="tx1"/>
                </a:solidFill>
              </a:rPr>
              <a:t> Response M., Security </a:t>
            </a:r>
            <a:r>
              <a:rPr lang="de-DE" dirty="0" err="1">
                <a:solidFill>
                  <a:schemeClr val="tx1"/>
                </a:solidFill>
              </a:rPr>
              <a:t>Vulnerability</a:t>
            </a:r>
            <a:r>
              <a:rPr lang="de-DE" dirty="0">
                <a:solidFill>
                  <a:schemeClr val="tx1"/>
                </a:solidFill>
              </a:rPr>
              <a:t> 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de-DE" sz="1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Bild: „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Analysts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de-DE" sz="15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Inc</a:t>
            </a:r>
            <a:r>
              <a:rPr kumimoji="0" lang="de-DE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“ von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G. Dawson, 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 NC ND </a:t>
            </a:r>
            <a:r>
              <a:rPr lang="en-US" sz="1500" dirty="0">
                <a:solidFill>
                  <a:prstClr val="black"/>
                </a:solidFill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.0</a:t>
            </a:r>
            <a:r>
              <a:rPr kumimoji="0" lang="en-US" sz="1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no changes, https://www.flickr.com/photos/grantdaws/</a:t>
            </a:r>
            <a:endParaRPr lang="de-DE" dirty="0">
              <a:solidFill>
                <a:schemeClr val="tx1"/>
              </a:solidFill>
            </a:endParaRPr>
          </a:p>
          <a:p>
            <a:endParaRPr lang="de-DE" dirty="0"/>
          </a:p>
          <a:p>
            <a:endParaRPr lang="de-DE" dirty="0"/>
          </a:p>
          <a:p>
            <a:pPr marL="457200" lvl="1" indent="0">
              <a:buNone/>
            </a:pPr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EE4BAF5E-1EC3-4C91-8DA6-C9F1FD51C8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5" y="2852936"/>
            <a:ext cx="4935717" cy="2542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592591"/>
      </p:ext>
    </p:extLst>
  </p:cSld>
  <p:clrMapOvr>
    <a:masterClrMapping/>
  </p:clrMapOvr>
</p:sld>
</file>

<file path=ppt/theme/theme1.xml><?xml version="1.0" encoding="utf-8"?>
<a:theme xmlns:a="http://schemas.openxmlformats.org/drawingml/2006/main" name="dEIn-Labor - Slide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lnSpcReduction="10000"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6000" b="1" i="0" u="none" strike="noStrike" kern="1200" cap="none" spc="0" normalizeH="0" baseline="0" noProof="0" dirty="0" smtClean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dEIn-Labor - Titles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 lnSpcReduction="10000"/>
      </a:bodyPr>
      <a:lstStyle>
        <a:defPPr marL="0" marR="0" indent="0" algn="ctr" defTabSz="914400" rtl="0" eaLnBrk="1" fontAlgn="auto" latinLnBrk="0" hangingPunct="1">
          <a:lnSpc>
            <a:spcPct val="100000"/>
          </a:lnSpc>
          <a:spcBef>
            <a:spcPct val="0"/>
          </a:spcBef>
          <a:spcAft>
            <a:spcPts val="0"/>
          </a:spcAft>
          <a:buClrTx/>
          <a:buSzTx/>
          <a:buFontTx/>
          <a:buNone/>
          <a:tabLst/>
          <a:defRPr kumimoji="0" sz="6000" b="1" i="0" u="none" strike="noStrike" kern="1200" cap="none" spc="0" normalizeH="0" baseline="0" noProof="0" dirty="0" smtClean="0">
            <a:ln>
              <a:noFill/>
            </a:ln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uLnTx/>
            <a:uFillTx/>
            <a:latin typeface="+mj-lt"/>
            <a:ea typeface="+mj-ea"/>
            <a:cs typeface="+mj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1507</Words>
  <Application>Microsoft Office PowerPoint</Application>
  <PresentationFormat>Bildschirmpräsentation (4:3)</PresentationFormat>
  <Paragraphs>245</Paragraphs>
  <Slides>22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22</vt:i4>
      </vt:variant>
    </vt:vector>
  </HeadingPairs>
  <TitlesOfParts>
    <vt:vector size="27" baseType="lpstr">
      <vt:lpstr>Arial</vt:lpstr>
      <vt:lpstr>Calibri</vt:lpstr>
      <vt:lpstr>Times New Roman</vt:lpstr>
      <vt:lpstr>dEIn-Labor - Slides</vt:lpstr>
      <vt:lpstr>dEIn-Labor - Titles</vt:lpstr>
      <vt:lpstr>PowerPoint-Präsentation</vt:lpstr>
      <vt:lpstr>Was ist Hacking?</vt:lpstr>
      <vt:lpstr>Warum gibt es Hacking?</vt:lpstr>
      <vt:lpstr>Warum gibt es Hacking?</vt:lpstr>
      <vt:lpstr>Warum gibt es Hacking?</vt:lpstr>
      <vt:lpstr>Warum gibt es Hacking?</vt:lpstr>
      <vt:lpstr>Wo arbeiten (White-Hat) Hacker*innen?</vt:lpstr>
      <vt:lpstr>Welche Wege führen in den Beruf?</vt:lpstr>
      <vt:lpstr>Wie heißen die Berufe?</vt:lpstr>
      <vt:lpstr>Was genau machen sie?</vt:lpstr>
      <vt:lpstr>Was genau machen sie?</vt:lpstr>
      <vt:lpstr>Beispiel: FOSSA Bug Bounties</vt:lpstr>
      <vt:lpstr>Was genau machen sie?</vt:lpstr>
      <vt:lpstr>Was machen wir heute?</vt:lpstr>
      <vt:lpstr>Was machen wir heute?</vt:lpstr>
      <vt:lpstr>Der Workshop „Hacken als Beruf“</vt:lpstr>
      <vt:lpstr>Der Workshop „Hacken als Beruf“</vt:lpstr>
      <vt:lpstr>Der Workshop „Hacken als Beruf“</vt:lpstr>
      <vt:lpstr>Ausblick: Passwort-Sicherheit</vt:lpstr>
      <vt:lpstr>Fazit</vt:lpstr>
      <vt:lpstr>Fazit</vt:lpstr>
      <vt:lpstr>Bildmaterial</vt:lpstr>
    </vt:vector>
  </TitlesOfParts>
  <Company>Frost-RL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James Abuser</dc:creator>
  <cp:lastModifiedBy>Claudia Ermel</cp:lastModifiedBy>
  <cp:revision>358</cp:revision>
  <dcterms:created xsi:type="dcterms:W3CDTF">2013-11-11T09:39:29Z</dcterms:created>
  <dcterms:modified xsi:type="dcterms:W3CDTF">2020-12-03T09:52:37Z</dcterms:modified>
</cp:coreProperties>
</file>